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4" r:id="rId4"/>
    <p:sldId id="259" r:id="rId5"/>
    <p:sldId id="269" r:id="rId6"/>
    <p:sldId id="275" r:id="rId7"/>
    <p:sldId id="282" r:id="rId8"/>
    <p:sldId id="276" r:id="rId9"/>
    <p:sldId id="263" r:id="rId10"/>
    <p:sldId id="260" r:id="rId11"/>
    <p:sldId id="280" r:id="rId12"/>
    <p:sldId id="277" r:id="rId13"/>
    <p:sldId id="278" r:id="rId14"/>
    <p:sldId id="257" r:id="rId15"/>
    <p:sldId id="262" r:id="rId16"/>
    <p:sldId id="270" r:id="rId17"/>
    <p:sldId id="279" r:id="rId18"/>
    <p:sldId id="281" r:id="rId19"/>
    <p:sldId id="283" r:id="rId20"/>
  </p:sldIdLst>
  <p:sldSz cx="12192000" cy="6858000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ина Бастрыгина" initials="АБ" lastIdx="0" clrIdx="0">
    <p:extLst>
      <p:ext uri="{19B8F6BF-5375-455C-9EA6-DF929625EA0E}">
        <p15:presenceInfo xmlns:p15="http://schemas.microsoft.com/office/powerpoint/2012/main" xmlns="" userId="d91ec6435c67d1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3BE"/>
    <a:srgbClr val="DC3B8B"/>
    <a:srgbClr val="DD671F"/>
    <a:srgbClr val="3B3838"/>
    <a:srgbClr val="6F7680"/>
    <a:srgbClr val="86B895"/>
    <a:srgbClr val="77C8EF"/>
    <a:srgbClr val="65A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301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81FF3-3AAB-474A-A73F-843B10447E35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E7A8-FAD9-4D8A-92E4-731BE9EF5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8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BE7A8-FAD9-4D8A-92E4-731BE9EF56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3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5FE4E13-09B3-D375-5563-CB7D02E3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93CA-0E58-45F8-8848-2F9911E70B3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870F45-E3F1-E2B3-A9F0-618BFCE7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05F1889-931F-50E5-4310-724090E0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1402-4CBE-43CC-8B57-F68062B13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775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4CA56-F92E-BC17-E684-53E0A664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197898-B2AD-BEC3-FB12-057AC29E0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71154A-1E4B-A697-2C60-31F1E0C9B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93CA-0E58-45F8-8848-2F9911E70B3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280A04-9A53-31F2-AC0E-0B0AD91C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1F69EE-FCFA-B4D8-0EF8-0F6EC2E70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1402-4CBE-43CC-8B57-F68062B13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4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6.jpeg"/><Relationship Id="rId12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33.jpeg"/><Relationship Id="rId5" Type="http://schemas.openxmlformats.org/officeDocument/2006/relationships/image" Target="../media/image4.jpeg"/><Relationship Id="rId15" Type="http://schemas.openxmlformats.org/officeDocument/2006/relationships/image" Target="../media/image37.png"/><Relationship Id="rId10" Type="http://schemas.openxmlformats.org/officeDocument/2006/relationships/image" Target="../media/image9.jpeg"/><Relationship Id="rId4" Type="http://schemas.openxmlformats.org/officeDocument/2006/relationships/image" Target="../media/image32.png"/><Relationship Id="rId9" Type="http://schemas.openxmlformats.org/officeDocument/2006/relationships/image" Target="../media/image8.jpeg"/><Relationship Id="rId1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42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41.png"/><Relationship Id="rId2" Type="http://schemas.openxmlformats.org/officeDocument/2006/relationships/image" Target="../media/image4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40.jpeg"/><Relationship Id="rId5" Type="http://schemas.openxmlformats.org/officeDocument/2006/relationships/image" Target="../media/image7.jpe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6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49.png"/><Relationship Id="rId5" Type="http://schemas.openxmlformats.org/officeDocument/2006/relationships/image" Target="../media/image7.jpeg"/><Relationship Id="rId10" Type="http://schemas.openxmlformats.org/officeDocument/2006/relationships/image" Target="../media/image48.jpeg"/><Relationship Id="rId4" Type="http://schemas.openxmlformats.org/officeDocument/2006/relationships/image" Target="../media/image6.jpe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1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530B823-4FE5-2857-12C2-8903D4BD2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03" y="330920"/>
            <a:ext cx="621642" cy="7180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617BD2-41EA-4D60-35EC-DFF724898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1" y="330920"/>
            <a:ext cx="1024138" cy="7180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AC1D05-CACF-0081-7B2A-345CB1279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49" y="280792"/>
            <a:ext cx="1948537" cy="768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B970C6-F7B8-2EC8-7CD6-9605FE07B9BC}"/>
              </a:ext>
            </a:extLst>
          </p:cNvPr>
          <p:cNvSpPr txBox="1"/>
          <p:nvPr/>
        </p:nvSpPr>
        <p:spPr>
          <a:xfrm>
            <a:off x="517361" y="1434782"/>
            <a:ext cx="113077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5783BE"/>
                </a:solidFill>
              </a:rPr>
              <a:t>Организация и оптимизация работы </a:t>
            </a:r>
            <a:r>
              <a:rPr lang="ru-RU" sz="4400" b="1" dirty="0" err="1">
                <a:solidFill>
                  <a:srgbClr val="5783BE"/>
                </a:solidFill>
              </a:rPr>
              <a:t>госпабликов</a:t>
            </a:r>
            <a:r>
              <a:rPr lang="ru-RU" sz="4400" b="1" dirty="0">
                <a:solidFill>
                  <a:srgbClr val="5783BE"/>
                </a:solidFill>
              </a:rPr>
              <a:t> и детских </a:t>
            </a:r>
            <a:r>
              <a:rPr lang="ru-RU" sz="4400" b="1" dirty="0" err="1">
                <a:solidFill>
                  <a:srgbClr val="5783BE"/>
                </a:solidFill>
              </a:rPr>
              <a:t>медиацентров</a:t>
            </a:r>
            <a:r>
              <a:rPr lang="ru-RU" sz="4400" b="1" dirty="0">
                <a:solidFill>
                  <a:srgbClr val="5783BE"/>
                </a:solidFill>
              </a:rPr>
              <a:t> в Кемеровском муниципальном округе</a:t>
            </a:r>
            <a:endParaRPr lang="ru-RU" sz="4400" b="1" dirty="0">
              <a:solidFill>
                <a:srgbClr val="5783B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8CAE64-BE3F-5C9D-982F-D62AE1F94A19}"/>
              </a:ext>
            </a:extLst>
          </p:cNvPr>
          <p:cNvSpPr txBox="1"/>
          <p:nvPr/>
        </p:nvSpPr>
        <p:spPr>
          <a:xfrm>
            <a:off x="0" y="3761298"/>
            <a:ext cx="12192000" cy="584775"/>
          </a:xfrm>
          <a:prstGeom prst="rect">
            <a:avLst/>
          </a:prstGeom>
          <a:solidFill>
            <a:srgbClr val="DC3B8B"/>
          </a:solidFill>
          <a:ln>
            <a:solidFill>
              <a:srgbClr val="DC3B8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Тарасун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Е.О. ведущий эксперт ФГБУ «</a:t>
            </a:r>
            <a:r>
              <a:rPr lang="ru-RU" sz="3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Росдетцентр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7616B54B-2EDF-AFCE-2541-4DB61F4B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/>
          <a:stretch>
            <a:fillRect/>
          </a:stretch>
        </p:blipFill>
        <p:spPr bwMode="auto">
          <a:xfrm>
            <a:off x="-17911" y="5213072"/>
            <a:ext cx="2101748" cy="16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C11DDBBA-D4B9-C9EE-9715-65F19B53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9788" y="5203740"/>
            <a:ext cx="2480395" cy="16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4DCFF91-672B-C069-A2DF-08F18F3A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250" y="5202520"/>
            <a:ext cx="2482539" cy="16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F94182C-FFEA-10E9-1AF5-4C454C6C1DA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277" t="18231" r="23982" b="11292"/>
          <a:stretch>
            <a:fillRect/>
          </a:stretch>
        </p:blipFill>
        <p:spPr>
          <a:xfrm>
            <a:off x="1984334" y="5204147"/>
            <a:ext cx="1869210" cy="16538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0EFFEE1-5BC4-C7BC-0E19-10B604EBDC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148" y="5203740"/>
            <a:ext cx="2530474" cy="1671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42F426B-B964-632A-088A-97BD8CB632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3423" y="5204146"/>
            <a:ext cx="2378577" cy="165385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EEB2352-BACA-E22E-EEBE-D045D0A88C37}"/>
              </a:ext>
            </a:extLst>
          </p:cNvPr>
          <p:cNvSpPr/>
          <p:nvPr/>
        </p:nvSpPr>
        <p:spPr>
          <a:xfrm>
            <a:off x="-6422" y="5210630"/>
            <a:ext cx="12191999" cy="1656701"/>
          </a:xfrm>
          <a:prstGeom prst="rect">
            <a:avLst/>
          </a:prstGeom>
          <a:solidFill>
            <a:srgbClr val="5783BE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49" y="0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7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91B9CB-283A-5762-24BA-DD632402066D}"/>
              </a:ext>
            </a:extLst>
          </p:cNvPr>
          <p:cNvSpPr txBox="1"/>
          <p:nvPr/>
        </p:nvSpPr>
        <p:spPr>
          <a:xfrm>
            <a:off x="701722" y="1316682"/>
            <a:ext cx="7147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DC3B8B"/>
                </a:solidFill>
                <a:latin typeface="Century Gothic" panose="020B0502020202020204" pitchFamily="34" charset="0"/>
              </a:rPr>
              <a:t>ВКЛАДКА ДМЦ НА САЙТЕ</a:t>
            </a:r>
            <a:r>
              <a:rPr lang="en-US" sz="3600" b="1" dirty="0">
                <a:solidFill>
                  <a:srgbClr val="DC3B8B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>
                <a:solidFill>
                  <a:srgbClr val="DC3B8B"/>
                </a:solidFill>
                <a:latin typeface="Century Gothic" panose="020B0502020202020204" pitchFamily="34" charset="0"/>
              </a:rPr>
              <a:t>ОУ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EBDA50-4951-68AE-9967-C7B1809A646C}"/>
              </a:ext>
            </a:extLst>
          </p:cNvPr>
          <p:cNvSpPr txBox="1"/>
          <p:nvPr/>
        </p:nvSpPr>
        <p:spPr>
          <a:xfrm>
            <a:off x="449398" y="2124998"/>
            <a:ext cx="111365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ru-RU" sz="3200" b="1" dirty="0">
                <a:solidFill>
                  <a:srgbClr val="5783B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Приказ о создании ДМЦ, Положение о ДМЦ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ru-RU" sz="3200" b="1" dirty="0" err="1">
                <a:solidFill>
                  <a:srgbClr val="5783B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Видеовизитка</a:t>
            </a:r>
            <a:r>
              <a:rPr lang="ru-RU" sz="3200" b="1" dirty="0">
                <a:solidFill>
                  <a:srgbClr val="5783B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(1-1,5 минут)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ru-RU" sz="3200" b="1" dirty="0">
                <a:solidFill>
                  <a:srgbClr val="5783B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Контент-план/ план работы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ru-RU" sz="3200" b="1" dirty="0">
                <a:solidFill>
                  <a:srgbClr val="5783B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Ссылка на ДООП или программу внеурочной деятельности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ru-RU" sz="3200" b="1" dirty="0">
                <a:solidFill>
                  <a:srgbClr val="5783B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Ссылка на публикацию продукта (ТГ, </a:t>
            </a:r>
            <a:r>
              <a:rPr lang="en-US" sz="3200" b="1" dirty="0">
                <a:solidFill>
                  <a:srgbClr val="5783B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VK)</a:t>
            </a:r>
          </a:p>
          <a:p>
            <a:endParaRPr lang="ru-RU" sz="2400" dirty="0">
              <a:solidFill>
                <a:srgbClr val="5783B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929CE8-9D3E-4783-9CF3-3FA928C04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408" y="4836276"/>
            <a:ext cx="1591194" cy="159119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45C496D-76D6-48D3-8E57-DABB022C9383}"/>
              </a:ext>
            </a:extLst>
          </p:cNvPr>
          <p:cNvSpPr/>
          <p:nvPr/>
        </p:nvSpPr>
        <p:spPr>
          <a:xfrm>
            <a:off x="4677872" y="5965805"/>
            <a:ext cx="52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24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1492724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91B9CB-283A-5762-24BA-DD632402066D}"/>
              </a:ext>
            </a:extLst>
          </p:cNvPr>
          <p:cNvSpPr txBox="1"/>
          <p:nvPr/>
        </p:nvSpPr>
        <p:spPr>
          <a:xfrm>
            <a:off x="250372" y="2132619"/>
            <a:ext cx="116477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DC3B8B"/>
                </a:solidFill>
                <a:latin typeface="Century Gothic" panose="020B0502020202020204" pitchFamily="34" charset="0"/>
              </a:rPr>
              <a:t>#</a:t>
            </a:r>
            <a:r>
              <a:rPr lang="ru-RU" sz="9600" b="1" dirty="0" smtClean="0">
                <a:solidFill>
                  <a:srgbClr val="DC3B8B"/>
                </a:solidFill>
                <a:latin typeface="Century Gothic" panose="020B0502020202020204" pitchFamily="34" charset="0"/>
              </a:rPr>
              <a:t>ДМЦ</a:t>
            </a:r>
            <a:r>
              <a:rPr lang="en-US" sz="9600" b="1" dirty="0" smtClean="0">
                <a:solidFill>
                  <a:srgbClr val="DC3B8B"/>
                </a:solidFill>
                <a:latin typeface="Century Gothic" panose="020B0502020202020204" pitchFamily="34" charset="0"/>
              </a:rPr>
              <a:t>42</a:t>
            </a:r>
            <a:endParaRPr lang="ru-RU" sz="9600" b="1" dirty="0" smtClean="0">
              <a:solidFill>
                <a:srgbClr val="DC3B8B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9600" b="1" dirty="0" smtClean="0">
                <a:solidFill>
                  <a:srgbClr val="DC3B8B"/>
                </a:solidFill>
                <a:latin typeface="Century Gothic" panose="020B0502020202020204" pitchFamily="34" charset="0"/>
              </a:rPr>
              <a:t>#</a:t>
            </a:r>
            <a:r>
              <a:rPr lang="ru-RU" sz="9600" b="1" dirty="0" err="1" smtClean="0">
                <a:solidFill>
                  <a:srgbClr val="DC3B8B"/>
                </a:solidFill>
                <a:latin typeface="Century Gothic" panose="020B0502020202020204" pitchFamily="34" charset="0"/>
              </a:rPr>
              <a:t>КемеровскийМО</a:t>
            </a:r>
            <a:endParaRPr lang="ru-RU" sz="9600" b="1" dirty="0">
              <a:solidFill>
                <a:srgbClr val="DC3B8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49" y="0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2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pic>
        <p:nvPicPr>
          <p:cNvPr id="16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49" y="0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49" y="1211843"/>
            <a:ext cx="8567057" cy="532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3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pic>
        <p:nvPicPr>
          <p:cNvPr id="16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49" y="0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69" y="1266825"/>
            <a:ext cx="8966427" cy="520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30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49E66ED-224C-B9E4-0499-39C6716B8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86139"/>
              </p:ext>
            </p:extLst>
          </p:nvPr>
        </p:nvGraphicFramePr>
        <p:xfrm>
          <a:off x="191310" y="716490"/>
          <a:ext cx="11809379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7589">
                  <a:extLst>
                    <a:ext uri="{9D8B030D-6E8A-4147-A177-3AD203B41FA5}">
                      <a16:colId xmlns:a16="http://schemas.microsoft.com/office/drawing/2014/main" xmlns="" val="3476327251"/>
                    </a:ext>
                  </a:extLst>
                </a:gridCol>
                <a:gridCol w="1903956">
                  <a:extLst>
                    <a:ext uri="{9D8B030D-6E8A-4147-A177-3AD203B41FA5}">
                      <a16:colId xmlns:a16="http://schemas.microsoft.com/office/drawing/2014/main" xmlns="" val="2012404688"/>
                    </a:ext>
                  </a:extLst>
                </a:gridCol>
                <a:gridCol w="1866378">
                  <a:extLst>
                    <a:ext uri="{9D8B030D-6E8A-4147-A177-3AD203B41FA5}">
                      <a16:colId xmlns:a16="http://schemas.microsoft.com/office/drawing/2014/main" xmlns="" val="3908020117"/>
                    </a:ext>
                  </a:extLst>
                </a:gridCol>
                <a:gridCol w="1541456">
                  <a:extLst>
                    <a:ext uri="{9D8B030D-6E8A-4147-A177-3AD203B41FA5}">
                      <a16:colId xmlns:a16="http://schemas.microsoft.com/office/drawing/2014/main" xmlns="" val="4093917828"/>
                    </a:ext>
                  </a:extLst>
                </a:gridCol>
              </a:tblGrid>
              <a:tr h="1181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5783BE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Мероприятие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>
                          <a:solidFill>
                            <a:srgbClr val="5783BE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Публикации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>
                          <a:solidFill>
                            <a:srgbClr val="5783BE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Просмотры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>
                          <a:solidFill>
                            <a:srgbClr val="5783BE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Оценки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90924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</a:rPr>
                        <a:t>Выборы Губернатора, сентябрь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144121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93618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</a:rPr>
                        <a:t>Классная тема, сентябрь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7657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7957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</a:rPr>
                        <a:t>Блогер-туры с первым лицам региона, октябрь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61357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74253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</a:rPr>
                        <a:t>Пресс-тур обзор строительства Кампуса </a:t>
                      </a:r>
                      <a:r>
                        <a:rPr lang="ru-RU" sz="1600" b="1" dirty="0" err="1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</a:rPr>
                        <a:t>КемГУ</a:t>
                      </a:r>
                      <a:r>
                        <a:rPr lang="ru-RU" sz="1600" b="1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</a:rPr>
                        <a:t> с Губернатором, октябрь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318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</a:rPr>
                        <a:t>Акция поддержки проекта «</a:t>
                      </a:r>
                      <a:r>
                        <a:rPr lang="ru-RU" sz="1600" b="1" dirty="0" err="1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</a:rPr>
                        <a:t>ЭкоШКИБ</a:t>
                      </a:r>
                      <a:r>
                        <a:rPr lang="ru-RU" sz="1600" b="1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</a:rPr>
                        <a:t>», ноябрь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9398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92918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</a:rPr>
                        <a:t>Неделя науки, февраль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138314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9341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Встреча активистов ДМЦ с С.Е. </a:t>
                      </a:r>
                      <a:r>
                        <a:rPr lang="ru-RU" sz="1600" b="1" kern="1200" dirty="0" err="1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Цивилёвым</a:t>
                      </a: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март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7979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8241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Поздравления к 8 марта, март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118125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6294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10960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Космическая неделя, апрель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388514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13713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28633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Патриотическая неделя, май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135816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5591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24568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Неделя кибербезопасности, май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12793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49482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Блог-тур по ВУЗам Кузбасса, май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4623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Последний звонок, май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340050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20954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32204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Женский форум, май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40837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22782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Детский форум, май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8691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49864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Утренняя звезда, июнь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4929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DC3B8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790469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508F49-78E1-8DE2-0A22-47EEB88B2D35}"/>
              </a:ext>
            </a:extLst>
          </p:cNvPr>
          <p:cNvSpPr txBox="1"/>
          <p:nvPr/>
        </p:nvSpPr>
        <p:spPr>
          <a:xfrm>
            <a:off x="2410486" y="39231"/>
            <a:ext cx="8340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783BE"/>
                </a:solidFill>
                <a:latin typeface="Century Gothic" panose="020B0502020202020204" pitchFamily="34" charset="0"/>
              </a:rPr>
              <a:t>АКТИВНОСТЬ ДЕТСКИХ МЕДИАЦЕНТРОВ</a:t>
            </a:r>
          </a:p>
        </p:txBody>
      </p:sp>
    </p:spTree>
    <p:extLst>
      <p:ext uri="{BB962C8B-B14F-4D97-AF65-F5344CB8AC3E}">
        <p14:creationId xmlns:p14="http://schemas.microsoft.com/office/powerpoint/2010/main" val="6719770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156C1D-1718-530B-7303-E4EB32ABA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357" y="3088434"/>
            <a:ext cx="2625292" cy="3769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4DE903-C608-E438-B7E9-27D9BB8A89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544" r="9829"/>
          <a:stretch>
            <a:fillRect/>
          </a:stretch>
        </p:blipFill>
        <p:spPr>
          <a:xfrm>
            <a:off x="9541397" y="-128448"/>
            <a:ext cx="2459212" cy="3340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9BA7BB-5A2B-8E33-43AE-5421C034E75E}"/>
              </a:ext>
            </a:extLst>
          </p:cNvPr>
          <p:cNvSpPr txBox="1"/>
          <p:nvPr/>
        </p:nvSpPr>
        <p:spPr>
          <a:xfrm>
            <a:off x="283739" y="1644574"/>
            <a:ext cx="7404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DC3B8B"/>
                </a:solidFill>
                <a:latin typeface="Century Gothic" panose="020B0502020202020204" pitchFamily="34" charset="0"/>
              </a:rPr>
              <a:t>Страница детского медиацентра в областной газете «Кузбасс»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54CB02-BD90-7984-CB9E-BB6E041E6E32}"/>
              </a:ext>
            </a:extLst>
          </p:cNvPr>
          <p:cNvSpPr txBox="1"/>
          <p:nvPr/>
        </p:nvSpPr>
        <p:spPr>
          <a:xfrm>
            <a:off x="283739" y="3851603"/>
            <a:ext cx="63561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DC3B8B"/>
                </a:solidFill>
                <a:latin typeface="Century Gothic" panose="020B0502020202020204" pitchFamily="34" charset="0"/>
              </a:rPr>
              <a:t>Газета детского медиацентра «НАШЕ ВРЕМЯ. Кузбасс»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D7088D-191D-A59F-6C60-5DCA2B42F725}"/>
              </a:ext>
            </a:extLst>
          </p:cNvPr>
          <p:cNvSpPr txBox="1"/>
          <p:nvPr/>
        </p:nvSpPr>
        <p:spPr>
          <a:xfrm>
            <a:off x="6717866" y="1742716"/>
            <a:ext cx="2740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5783BE"/>
                </a:solidFill>
                <a:latin typeface="Century Gothic" panose="020B0502020202020204" pitchFamily="34" charset="0"/>
              </a:rPr>
              <a:t>9 номеров</a:t>
            </a:r>
          </a:p>
          <a:p>
            <a:pPr algn="r"/>
            <a:r>
              <a:rPr lang="ru-RU" sz="2000" b="1">
                <a:solidFill>
                  <a:srgbClr val="5783BE"/>
                </a:solidFill>
                <a:latin typeface="Century Gothic" panose="020B0502020202020204" pitchFamily="34" charset="0"/>
              </a:rPr>
              <a:t>(1 раз в месяц)</a:t>
            </a:r>
            <a:endParaRPr lang="ru-RU" sz="3600" b="1">
              <a:solidFill>
                <a:srgbClr val="5783B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A8BACC-AF91-36D8-3077-E4CC08CAC2D6}"/>
              </a:ext>
            </a:extLst>
          </p:cNvPr>
          <p:cNvSpPr txBox="1"/>
          <p:nvPr/>
        </p:nvSpPr>
        <p:spPr>
          <a:xfrm>
            <a:off x="6257957" y="3853193"/>
            <a:ext cx="320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rgbClr val="5783BE"/>
                </a:solidFill>
                <a:latin typeface="Century Gothic" panose="020B0502020202020204" pitchFamily="34" charset="0"/>
              </a:rPr>
              <a:t>4 номера</a:t>
            </a:r>
          </a:p>
          <a:p>
            <a:pPr algn="r"/>
            <a:r>
              <a:rPr lang="ru-RU" sz="2000" b="1" dirty="0">
                <a:solidFill>
                  <a:srgbClr val="5783BE"/>
                </a:solidFill>
                <a:latin typeface="Century Gothic" panose="020B0502020202020204" pitchFamily="34" charset="0"/>
              </a:rPr>
              <a:t>(1 раз в квартал)</a:t>
            </a:r>
            <a:endParaRPr lang="ru-RU" sz="3600" b="1" dirty="0">
              <a:solidFill>
                <a:srgbClr val="5783B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438481D-6A0E-96A3-1847-B8B97CAF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5205" y="5605929"/>
            <a:ext cx="1193152" cy="11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4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530B823-4FE5-2857-12C2-8903D4BD2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4" y="435743"/>
            <a:ext cx="808058" cy="9334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617BD2-41EA-4D60-35EC-DFF724898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93" y="300198"/>
            <a:ext cx="1331254" cy="933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AC1D05-CACF-0081-7B2A-345CB1279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93" y="435743"/>
            <a:ext cx="2474990" cy="975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8CAE64-BE3F-5C9D-982F-D62AE1F94A19}"/>
              </a:ext>
            </a:extLst>
          </p:cNvPr>
          <p:cNvSpPr txBox="1"/>
          <p:nvPr/>
        </p:nvSpPr>
        <p:spPr>
          <a:xfrm>
            <a:off x="0" y="3761298"/>
            <a:ext cx="12192000" cy="584775"/>
          </a:xfrm>
          <a:prstGeom prst="rect">
            <a:avLst/>
          </a:prstGeom>
          <a:solidFill>
            <a:srgbClr val="DC3B8B"/>
          </a:solidFill>
          <a:ln>
            <a:solidFill>
              <a:srgbClr val="DC3B8B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7616B54B-2EDF-AFCE-2541-4DB61F4B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/>
          <a:stretch>
            <a:fillRect/>
          </a:stretch>
        </p:blipFill>
        <p:spPr bwMode="auto">
          <a:xfrm>
            <a:off x="-17911" y="5213072"/>
            <a:ext cx="2101748" cy="16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C11DDBBA-D4B9-C9EE-9715-65F19B53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9788" y="5203740"/>
            <a:ext cx="2480395" cy="16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4DCFF91-672B-C069-A2DF-08F18F3A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250" y="5202520"/>
            <a:ext cx="2482539" cy="16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F94182C-FFEA-10E9-1AF5-4C454C6C1DA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277" t="18231" r="23982" b="11292"/>
          <a:stretch>
            <a:fillRect/>
          </a:stretch>
        </p:blipFill>
        <p:spPr>
          <a:xfrm>
            <a:off x="1984334" y="5204147"/>
            <a:ext cx="1869210" cy="16538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0EFFEE1-5BC4-C7BC-0E19-10B604EBDC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148" y="5203740"/>
            <a:ext cx="2530474" cy="1671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42F426B-B964-632A-088A-97BD8CB632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3423" y="5204146"/>
            <a:ext cx="2378577" cy="165385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EEB2352-BACA-E22E-EEBE-D045D0A88C37}"/>
              </a:ext>
            </a:extLst>
          </p:cNvPr>
          <p:cNvSpPr/>
          <p:nvPr/>
        </p:nvSpPr>
        <p:spPr>
          <a:xfrm>
            <a:off x="-6422" y="5210630"/>
            <a:ext cx="12191999" cy="1656701"/>
          </a:xfrm>
          <a:prstGeom prst="rect">
            <a:avLst/>
          </a:prstGeom>
          <a:solidFill>
            <a:srgbClr val="5783BE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682E4FC-5BA1-70BD-E622-6D3637046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250" y="1608746"/>
            <a:ext cx="1884267" cy="18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90B1440-8BAC-9BE4-79D1-BC95A3DF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612" y="1608746"/>
            <a:ext cx="1783322" cy="17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F62C497-4802-AA38-52DB-E567705A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882" y="1608746"/>
            <a:ext cx="1884266" cy="188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sun4-18.userapi.com/impg/4QWD5steKAUh2jKK938beh14OIUnNmftCgpX2g/yRXJZbx5GO8.jpg?size=501x501&amp;quality=95&amp;sign=a2d8fd5b73abee879f3f92499d6e33ef&amp;type=albu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85" y="196045"/>
            <a:ext cx="1412701" cy="14127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53" y="1711955"/>
            <a:ext cx="1722364" cy="174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971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8CAE64-BE3F-5C9D-982F-D62AE1F94A19}"/>
              </a:ext>
            </a:extLst>
          </p:cNvPr>
          <p:cNvSpPr txBox="1"/>
          <p:nvPr/>
        </p:nvSpPr>
        <p:spPr>
          <a:xfrm>
            <a:off x="0" y="3761298"/>
            <a:ext cx="12192000" cy="584775"/>
          </a:xfrm>
          <a:prstGeom prst="rect">
            <a:avLst/>
          </a:prstGeom>
          <a:solidFill>
            <a:srgbClr val="DC3B8B"/>
          </a:solidFill>
          <a:ln>
            <a:solidFill>
              <a:srgbClr val="DC3B8B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7616B54B-2EDF-AFCE-2541-4DB61F4B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/>
          <a:stretch>
            <a:fillRect/>
          </a:stretch>
        </p:blipFill>
        <p:spPr bwMode="auto">
          <a:xfrm>
            <a:off x="-17911" y="5213072"/>
            <a:ext cx="2101748" cy="16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C11DDBBA-D4B9-C9EE-9715-65F19B53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9788" y="5203740"/>
            <a:ext cx="2480395" cy="16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4DCFF91-672B-C069-A2DF-08F18F3A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250" y="5202520"/>
            <a:ext cx="2482539" cy="16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F94182C-FFEA-10E9-1AF5-4C454C6C1D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277" t="18231" r="23982" b="11292"/>
          <a:stretch>
            <a:fillRect/>
          </a:stretch>
        </p:blipFill>
        <p:spPr>
          <a:xfrm>
            <a:off x="1984334" y="5204147"/>
            <a:ext cx="1869210" cy="16538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0EFFEE1-5BC4-C7BC-0E19-10B604EBD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148" y="5203740"/>
            <a:ext cx="2530474" cy="1671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42F426B-B964-632A-088A-97BD8CB63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423" y="5204146"/>
            <a:ext cx="2378577" cy="165385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EEB2352-BACA-E22E-EEBE-D045D0A88C37}"/>
              </a:ext>
            </a:extLst>
          </p:cNvPr>
          <p:cNvSpPr/>
          <p:nvPr/>
        </p:nvSpPr>
        <p:spPr>
          <a:xfrm>
            <a:off x="-6422" y="5210630"/>
            <a:ext cx="12191999" cy="1656701"/>
          </a:xfrm>
          <a:prstGeom prst="rect">
            <a:avLst/>
          </a:prstGeom>
          <a:solidFill>
            <a:srgbClr val="5783BE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11" y="76200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88" y="1610785"/>
            <a:ext cx="2041482" cy="206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00" y="1610785"/>
            <a:ext cx="2077130" cy="207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040" y="1084557"/>
            <a:ext cx="144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783BE"/>
                </a:solidFill>
              </a:rPr>
              <a:t>МАУ «ИМЦ»</a:t>
            </a:r>
            <a:endParaRPr lang="ru-RU" b="1" dirty="0">
              <a:solidFill>
                <a:srgbClr val="5783BE"/>
              </a:solidFill>
            </a:endParaRPr>
          </a:p>
        </p:txBody>
      </p:sp>
      <p:pic>
        <p:nvPicPr>
          <p:cNvPr id="8197" name="Picture 5" descr="https://sun9-78.userapi.com/impg/hWB4qsOOFAoUmi-MVGKs50l0TdMrB17LzqqRfQ/h26SQXJHv1M.jpg?size=1043x596&amp;quality=95&amp;sign=dfb5372965ed1681cdb1f6f4e6510efb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51" y="591554"/>
            <a:ext cx="1615676" cy="92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39" y="1598106"/>
            <a:ext cx="2106899" cy="20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https://sun9-12.userapi.com/impg/J7I8GAzXnSciU0CUYtC-nSWhSceZRa7PXeFqUQ/g6-IVj4je1c.jpg?size=402x402&amp;quality=95&amp;sign=8da19d5f372a09982ece3209cdf38dad&amp;type=albu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412992"/>
            <a:ext cx="1101806" cy="11018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01" y="1598106"/>
            <a:ext cx="2073269" cy="20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 descr="https://sun9-19.userapi.com/impf/c625521/v625521660/1cb2a/DGuU7FJ3tfo.jpg?size=296x283&amp;quality=96&amp;sign=f785639b8ead9c388a024b64e2fc0a80&amp;type=albu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23" y="388546"/>
            <a:ext cx="1220599" cy="1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3" y="1598106"/>
            <a:ext cx="2015899" cy="20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741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8CAE64-BE3F-5C9D-982F-D62AE1F94A19}"/>
              </a:ext>
            </a:extLst>
          </p:cNvPr>
          <p:cNvSpPr txBox="1"/>
          <p:nvPr/>
        </p:nvSpPr>
        <p:spPr>
          <a:xfrm>
            <a:off x="0" y="3761298"/>
            <a:ext cx="12192000" cy="584775"/>
          </a:xfrm>
          <a:prstGeom prst="rect">
            <a:avLst/>
          </a:prstGeom>
          <a:solidFill>
            <a:srgbClr val="DC3B8B"/>
          </a:solidFill>
          <a:ln>
            <a:solidFill>
              <a:srgbClr val="DC3B8B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7616B54B-2EDF-AFCE-2541-4DB61F4B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/>
          <a:stretch>
            <a:fillRect/>
          </a:stretch>
        </p:blipFill>
        <p:spPr bwMode="auto">
          <a:xfrm>
            <a:off x="-17911" y="5213072"/>
            <a:ext cx="2101748" cy="16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C11DDBBA-D4B9-C9EE-9715-65F19B53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9788" y="5203740"/>
            <a:ext cx="2480395" cy="16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4DCFF91-672B-C069-A2DF-08F18F3A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250" y="5202520"/>
            <a:ext cx="2482539" cy="16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F94182C-FFEA-10E9-1AF5-4C454C6C1D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277" t="18231" r="23982" b="11292"/>
          <a:stretch>
            <a:fillRect/>
          </a:stretch>
        </p:blipFill>
        <p:spPr>
          <a:xfrm>
            <a:off x="1984334" y="5204147"/>
            <a:ext cx="1869210" cy="16538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0EFFEE1-5BC4-C7BC-0E19-10B604EBD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148" y="5203740"/>
            <a:ext cx="2530474" cy="1671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42F426B-B964-632A-088A-97BD8CB63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423" y="5204146"/>
            <a:ext cx="2378577" cy="165385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EEB2352-BACA-E22E-EEBE-D045D0A88C37}"/>
              </a:ext>
            </a:extLst>
          </p:cNvPr>
          <p:cNvSpPr/>
          <p:nvPr/>
        </p:nvSpPr>
        <p:spPr>
          <a:xfrm>
            <a:off x="-6422" y="5210630"/>
            <a:ext cx="12191999" cy="1656701"/>
          </a:xfrm>
          <a:prstGeom prst="rect">
            <a:avLst/>
          </a:prstGeom>
          <a:solidFill>
            <a:srgbClr val="5783BE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s://sun9-3.userapi.com/impg/hzJkBWSqSLKoPiOedGBj_5tIfG-y_5ogEMTRaQ/WLJjUIGGYuk.jpg?size=1000x1000&amp;quality=95&amp;sign=f35d0c696fdd364676625909f3bf9f70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50" y="171280"/>
            <a:ext cx="1389173" cy="13891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87" y="1791408"/>
            <a:ext cx="1863498" cy="18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s://sun9-78.userapi.com/impg/7dbX6iujIyMJfz2UwVb9o6aS-wiHo_4wB_2UaQ/Y1h10t17cik.jpg?size=1085x843&amp;quality=95&amp;sign=62695eae32373a12f86786b26a0c82a0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55" y="171280"/>
            <a:ext cx="1922718" cy="14938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51" y="1791408"/>
            <a:ext cx="1782220" cy="178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8CAE64-BE3F-5C9D-982F-D62AE1F94A19}"/>
              </a:ext>
            </a:extLst>
          </p:cNvPr>
          <p:cNvSpPr txBox="1"/>
          <p:nvPr/>
        </p:nvSpPr>
        <p:spPr>
          <a:xfrm>
            <a:off x="0" y="3761298"/>
            <a:ext cx="12192000" cy="584775"/>
          </a:xfrm>
          <a:prstGeom prst="rect">
            <a:avLst/>
          </a:prstGeom>
          <a:solidFill>
            <a:srgbClr val="DC3B8B"/>
          </a:solidFill>
          <a:ln>
            <a:solidFill>
              <a:srgbClr val="DC3B8B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7616B54B-2EDF-AFCE-2541-4DB61F4B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/>
          <a:stretch>
            <a:fillRect/>
          </a:stretch>
        </p:blipFill>
        <p:spPr bwMode="auto">
          <a:xfrm>
            <a:off x="-17911" y="5213072"/>
            <a:ext cx="2101748" cy="16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C11DDBBA-D4B9-C9EE-9715-65F19B53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9788" y="5203740"/>
            <a:ext cx="2480395" cy="16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4DCFF91-672B-C069-A2DF-08F18F3A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250" y="5202520"/>
            <a:ext cx="2482539" cy="16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F94182C-FFEA-10E9-1AF5-4C454C6C1D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277" t="18231" r="23982" b="11292"/>
          <a:stretch>
            <a:fillRect/>
          </a:stretch>
        </p:blipFill>
        <p:spPr>
          <a:xfrm>
            <a:off x="1984334" y="5204147"/>
            <a:ext cx="1869210" cy="16538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0EFFEE1-5BC4-C7BC-0E19-10B604EBD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148" y="5203740"/>
            <a:ext cx="2530474" cy="1671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42F426B-B964-632A-088A-97BD8CB63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423" y="5204146"/>
            <a:ext cx="2378577" cy="165385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EEB2352-BACA-E22E-EEBE-D045D0A88C37}"/>
              </a:ext>
            </a:extLst>
          </p:cNvPr>
          <p:cNvSpPr/>
          <p:nvPr/>
        </p:nvSpPr>
        <p:spPr>
          <a:xfrm>
            <a:off x="-6422" y="5210630"/>
            <a:ext cx="12191999" cy="1656701"/>
          </a:xfrm>
          <a:prstGeom prst="rect">
            <a:avLst/>
          </a:prstGeom>
          <a:solidFill>
            <a:srgbClr val="5783BE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48" y="0"/>
            <a:ext cx="9107930" cy="680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46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3" y="330921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91B9CB-283A-5762-24BA-DD632402066D}"/>
              </a:ext>
            </a:extLst>
          </p:cNvPr>
          <p:cNvSpPr txBox="1"/>
          <p:nvPr/>
        </p:nvSpPr>
        <p:spPr>
          <a:xfrm>
            <a:off x="4337799" y="312989"/>
            <a:ext cx="77119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DC3B8B"/>
                </a:solidFill>
                <a:latin typeface="Century Gothic" panose="020B0502020202020204" pitchFamily="34" charset="0"/>
              </a:rPr>
              <a:t>ФЗ-270 «</a:t>
            </a:r>
            <a:r>
              <a:rPr lang="ru-RU" sz="2400" b="1" dirty="0">
                <a:solidFill>
                  <a:srgbClr val="DC3B8B"/>
                </a:solidFill>
              </a:rPr>
              <a:t>О внесении изменений в Федеральный закон "Об обеспечении доступа к информации о деятельности государственных органов и органов местного самоуправления»</a:t>
            </a:r>
            <a:r>
              <a:rPr lang="ru-RU" sz="2400" b="1" dirty="0" smtClean="0">
                <a:solidFill>
                  <a:srgbClr val="DC3B8B"/>
                </a:solidFill>
                <a:latin typeface="Century Gothic" panose="020B0502020202020204" pitchFamily="34" charset="0"/>
              </a:rPr>
              <a:t>»</a:t>
            </a:r>
            <a:endParaRPr lang="ru-RU" sz="2400" b="1" dirty="0">
              <a:solidFill>
                <a:srgbClr val="DC3B8B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EBDA50-4951-68AE-9967-C7B1809A646C}"/>
              </a:ext>
            </a:extLst>
          </p:cNvPr>
          <p:cNvSpPr txBox="1"/>
          <p:nvPr/>
        </p:nvSpPr>
        <p:spPr>
          <a:xfrm>
            <a:off x="384578" y="2309369"/>
            <a:ext cx="86273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783BE"/>
                </a:solidFill>
              </a:rPr>
              <a:t>14 июля 2022 года вступил в силу Федеральный закон №270 ФЗ О внесении изменений в Федеральный закон "Об обеспечении доступа к информации о деятельности государственных органов и органов местного самоуправления». Закон заключается как раз таки в создании органами местного самоуправления страниц с сети Интернет</a:t>
            </a:r>
            <a:r>
              <a:rPr lang="ru-RU" sz="2400" dirty="0" smtClean="0">
                <a:solidFill>
                  <a:srgbClr val="5783BE"/>
                </a:solidFill>
              </a:rPr>
              <a:t>.</a:t>
            </a:r>
          </a:p>
          <a:p>
            <a:endParaRPr lang="ru-RU" sz="2400" dirty="0" smtClean="0">
              <a:solidFill>
                <a:srgbClr val="5783BE"/>
              </a:solidFill>
            </a:endParaRPr>
          </a:p>
          <a:p>
            <a:r>
              <a:rPr lang="ru-RU" sz="2400" dirty="0" smtClean="0">
                <a:solidFill>
                  <a:srgbClr val="5783BE"/>
                </a:solidFill>
              </a:rPr>
              <a:t>При </a:t>
            </a:r>
            <a:r>
              <a:rPr lang="ru-RU" sz="2400" dirty="0">
                <a:solidFill>
                  <a:srgbClr val="5783BE"/>
                </a:solidFill>
              </a:rPr>
              <a:t>этом закон предусматривает требование о поддержании информации в актуальном виде, что приводит к регулярному обновлению информации</a:t>
            </a:r>
            <a:r>
              <a:rPr lang="ru-RU" sz="2400" dirty="0" smtClean="0">
                <a:solidFill>
                  <a:srgbClr val="5783BE"/>
                </a:solidFill>
              </a:rPr>
              <a:t>.</a:t>
            </a:r>
            <a:endParaRPr lang="ru-RU" sz="2400" dirty="0">
              <a:solidFill>
                <a:srgbClr val="5783BE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919" y="4083638"/>
            <a:ext cx="2888614" cy="21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4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49" y="0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91B9CB-283A-5762-24BA-DD632402066D}"/>
              </a:ext>
            </a:extLst>
          </p:cNvPr>
          <p:cNvSpPr txBox="1"/>
          <p:nvPr/>
        </p:nvSpPr>
        <p:spPr>
          <a:xfrm>
            <a:off x="517361" y="1140481"/>
            <a:ext cx="5983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5783BE"/>
                </a:solidFill>
                <a:latin typeface="Century Gothic" panose="020B0502020202020204" pitchFamily="34" charset="0"/>
              </a:rPr>
              <a:t>ЦЕЛЬ И ЗАДАЧИ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EBDA50-4951-68AE-9967-C7B1809A646C}"/>
              </a:ext>
            </a:extLst>
          </p:cNvPr>
          <p:cNvSpPr txBox="1"/>
          <p:nvPr/>
        </p:nvSpPr>
        <p:spPr>
          <a:xfrm>
            <a:off x="517361" y="1889449"/>
            <a:ext cx="11136575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Blip>
                <a:blip>
                  <a:extLst/>
                </a:blip>
              </a:buBlip>
            </a:pPr>
            <a:r>
              <a:rPr lang="ru-RU" sz="24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организация</a:t>
            </a:r>
            <a:r>
              <a:rPr lang="ru-RU" sz="2400" dirty="0">
                <a:solidFill>
                  <a:srgbClr val="5783B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DC3B8B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единого медийного пространства </a:t>
            </a:r>
            <a:r>
              <a:rPr lang="ru-RU" sz="24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в образовательных организациях Кузбасса</a:t>
            </a:r>
          </a:p>
          <a:p>
            <a:pPr marL="342900" indent="-342900">
              <a:buBlip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</a:buBlip>
            </a:pPr>
            <a:endParaRPr lang="ru-RU" sz="2400" dirty="0">
              <a:solidFill>
                <a:srgbClr val="5783B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Blip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</a:buBlip>
            </a:pPr>
            <a:r>
              <a:rPr lang="ru-RU" sz="24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создать детско-юношеский </a:t>
            </a:r>
            <a:r>
              <a:rPr lang="ru-RU" sz="2400" b="1" dirty="0">
                <a:solidFill>
                  <a:srgbClr val="DC3B8B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позитивный, качественный контент</a:t>
            </a:r>
            <a: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в том числе путем взаимодействия с региональными СМИ</a:t>
            </a:r>
          </a:p>
          <a:p>
            <a:endParaRPr lang="ru-RU" sz="2400" dirty="0">
              <a:solidFill>
                <a:srgbClr val="5783B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Blip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</a:buBlip>
            </a:pPr>
            <a:r>
              <a:rPr lang="ru-RU" sz="24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способствовать развитию </a:t>
            </a:r>
            <a:r>
              <a:rPr lang="ru-RU" sz="2400" b="1" dirty="0">
                <a:solidFill>
                  <a:srgbClr val="DC3B8B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информационной культуры </a:t>
            </a:r>
            <a:r>
              <a:rPr lang="ru-RU" sz="24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всех участников образовательной деятельности</a:t>
            </a:r>
          </a:p>
          <a:p>
            <a:pPr marL="342900" indent="-342900">
              <a:buBlip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</a:buBlip>
            </a:pPr>
            <a:endParaRPr lang="ru-RU" sz="2400" dirty="0">
              <a:solidFill>
                <a:srgbClr val="5783BE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800"/>
              </a:spcBef>
              <a:buBlip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</a:buBlip>
            </a:pPr>
            <a:r>
              <a:rPr lang="ru-RU" sz="24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формировать</a:t>
            </a:r>
            <a:r>
              <a:rPr lang="ru-RU" sz="2400" dirty="0">
                <a:solidFill>
                  <a:srgbClr val="5783B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DC3B8B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конструктивное партнерство</a:t>
            </a:r>
            <a:r>
              <a:rPr lang="ru-RU" sz="2400" dirty="0">
                <a:solidFill>
                  <a:srgbClr val="DC3B8B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с родительским сообществом</a:t>
            </a:r>
            <a:endParaRPr lang="ru-RU" sz="2000" dirty="0">
              <a:solidFill>
                <a:srgbClr val="0070C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08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04A0A1-D426-5CCF-9C94-A05D78588730}"/>
              </a:ext>
            </a:extLst>
          </p:cNvPr>
          <p:cNvSpPr txBox="1"/>
          <p:nvPr/>
        </p:nvSpPr>
        <p:spPr>
          <a:xfrm>
            <a:off x="4850302" y="1009280"/>
            <a:ext cx="25127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6F7680"/>
                </a:solidFill>
                <a:latin typeface="Century Gothic" panose="020B0502020202020204" pitchFamily="34" charset="0"/>
              </a:rPr>
              <a:t>232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8D229E-2AF1-4D66-A4A1-E01D16019C60}"/>
              </a:ext>
            </a:extLst>
          </p:cNvPr>
          <p:cNvSpPr txBox="1"/>
          <p:nvPr/>
        </p:nvSpPr>
        <p:spPr>
          <a:xfrm>
            <a:off x="228112" y="1356093"/>
            <a:ext cx="45864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5783BE"/>
                </a:solidFill>
                <a:latin typeface="Century Gothic" panose="020B0502020202020204" pitchFamily="34" charset="0"/>
              </a:rPr>
              <a:t>ШКОЛЬНЫЕ ГОСПАБЛИКИ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F8999C-FC58-30F7-111C-8B67C338B6CB}"/>
              </a:ext>
            </a:extLst>
          </p:cNvPr>
          <p:cNvSpPr txBox="1"/>
          <p:nvPr/>
        </p:nvSpPr>
        <p:spPr>
          <a:xfrm>
            <a:off x="4497354" y="547615"/>
            <a:ext cx="2842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C3B8B"/>
                </a:solidFill>
                <a:latin typeface="Century Gothic" panose="020B0502020202020204" pitchFamily="34" charset="0"/>
              </a:rPr>
              <a:t>май 2023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04A0A1-D426-5CCF-9C94-A05D78588730}"/>
              </a:ext>
            </a:extLst>
          </p:cNvPr>
          <p:cNvSpPr txBox="1"/>
          <p:nvPr/>
        </p:nvSpPr>
        <p:spPr>
          <a:xfrm>
            <a:off x="8930329" y="1009280"/>
            <a:ext cx="31374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>
                <a:solidFill>
                  <a:srgbClr val="DD671F"/>
                </a:solidFill>
                <a:latin typeface="Century Gothic" panose="020B0502020202020204" pitchFamily="34" charset="0"/>
              </a:rPr>
              <a:t>645</a:t>
            </a:r>
            <a:endParaRPr lang="ru-RU" sz="8800" b="1">
              <a:solidFill>
                <a:srgbClr val="DD671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82872F-A60F-4514-5146-C7521F93E052}"/>
              </a:ext>
            </a:extLst>
          </p:cNvPr>
          <p:cNvSpPr txBox="1"/>
          <p:nvPr/>
        </p:nvSpPr>
        <p:spPr>
          <a:xfrm>
            <a:off x="8735721" y="547615"/>
            <a:ext cx="2842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C3B8B"/>
                </a:solidFill>
                <a:latin typeface="Century Gothic" panose="020B0502020202020204" pitchFamily="34" charset="0"/>
              </a:rPr>
              <a:t>май 2024</a:t>
            </a:r>
            <a:endParaRPr lang="ru-R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3FA351-2228-84E0-17F0-687E1B3782F1}"/>
              </a:ext>
            </a:extLst>
          </p:cNvPr>
          <p:cNvSpPr txBox="1"/>
          <p:nvPr/>
        </p:nvSpPr>
        <p:spPr>
          <a:xfrm>
            <a:off x="228112" y="2881960"/>
            <a:ext cx="3886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5783BE"/>
                </a:solidFill>
                <a:latin typeface="Century Gothic" panose="020B0502020202020204" pitchFamily="34" charset="0"/>
              </a:rPr>
              <a:t>ДЕТСКИЕ МЕДИАЦЕНТРЫ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E85E1D-9DEF-4E19-8923-6915258B8F85}"/>
              </a:ext>
            </a:extLst>
          </p:cNvPr>
          <p:cNvSpPr txBox="1"/>
          <p:nvPr/>
        </p:nvSpPr>
        <p:spPr>
          <a:xfrm>
            <a:off x="4850302" y="2711447"/>
            <a:ext cx="31374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6F7680"/>
                </a:solidFill>
                <a:latin typeface="Century Gothic" panose="020B0502020202020204" pitchFamily="34" charset="0"/>
              </a:rPr>
              <a:t>197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725FE28-0B3E-8854-660E-C8DA5B15116B}"/>
              </a:ext>
            </a:extLst>
          </p:cNvPr>
          <p:cNvSpPr txBox="1"/>
          <p:nvPr/>
        </p:nvSpPr>
        <p:spPr>
          <a:xfrm>
            <a:off x="8930329" y="2711447"/>
            <a:ext cx="31374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>
                <a:solidFill>
                  <a:srgbClr val="DD671F"/>
                </a:solidFill>
                <a:latin typeface="Century Gothic" panose="020B0502020202020204" pitchFamily="34" charset="0"/>
              </a:rPr>
              <a:t>471</a:t>
            </a:r>
            <a:endParaRPr lang="ru-RU" sz="8800" b="1">
              <a:solidFill>
                <a:srgbClr val="DD671F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902703-D01A-D761-24DF-6FE162755B76}"/>
              </a:ext>
            </a:extLst>
          </p:cNvPr>
          <p:cNvSpPr txBox="1"/>
          <p:nvPr/>
        </p:nvSpPr>
        <p:spPr>
          <a:xfrm>
            <a:off x="228112" y="4385048"/>
            <a:ext cx="42692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5783BE"/>
                </a:solidFill>
                <a:latin typeface="Century Gothic" panose="020B0502020202020204" pitchFamily="34" charset="0"/>
              </a:rPr>
              <a:t>КОЛИЧЕСТВО ПОДПИСЧИКОВ ШКОЛЬНОГО ГОСПАБЛИКА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90295B5-1B2E-A0EC-A365-ECDCDDB64307}"/>
              </a:ext>
            </a:extLst>
          </p:cNvPr>
          <p:cNvSpPr txBox="1"/>
          <p:nvPr/>
        </p:nvSpPr>
        <p:spPr>
          <a:xfrm>
            <a:off x="3693546" y="4538942"/>
            <a:ext cx="4040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6F7680"/>
                </a:solidFill>
                <a:latin typeface="Century Gothic" panose="020B0502020202020204" pitchFamily="34" charset="0"/>
              </a:rPr>
              <a:t>147 217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96CA51-07E5-8166-50D9-330E556A058F}"/>
              </a:ext>
            </a:extLst>
          </p:cNvPr>
          <p:cNvSpPr txBox="1"/>
          <p:nvPr/>
        </p:nvSpPr>
        <p:spPr>
          <a:xfrm>
            <a:off x="8301893" y="4538942"/>
            <a:ext cx="4040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DD671F"/>
                </a:solidFill>
                <a:latin typeface="Century Gothic" panose="020B0502020202020204" pitchFamily="34" charset="0"/>
              </a:rPr>
              <a:t>513 971</a:t>
            </a:r>
          </a:p>
        </p:txBody>
      </p:sp>
    </p:spTree>
    <p:extLst>
      <p:ext uri="{BB962C8B-B14F-4D97-AF65-F5344CB8AC3E}">
        <p14:creationId xmlns:p14="http://schemas.microsoft.com/office/powerpoint/2010/main" val="414445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pic>
        <p:nvPicPr>
          <p:cNvPr id="16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49" y="0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51" y="983010"/>
            <a:ext cx="7621270" cy="56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Соединительная линия уступом 7"/>
          <p:cNvCxnSpPr/>
          <p:nvPr/>
        </p:nvCxnSpPr>
        <p:spPr>
          <a:xfrm rot="10800000" flipV="1">
            <a:off x="9580880" y="1808480"/>
            <a:ext cx="1351280" cy="8636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1295256" y="3785266"/>
            <a:ext cx="2008389" cy="317167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0800000" flipV="1">
            <a:off x="9920721" y="3261360"/>
            <a:ext cx="1351280" cy="8636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10800000" flipV="1">
            <a:off x="9920721" y="5963920"/>
            <a:ext cx="1351280" cy="8636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>
            <a:off x="291062" y="5146706"/>
            <a:ext cx="2008389" cy="317167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291061" y="6152546"/>
            <a:ext cx="2008389" cy="317167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920721" y="1432494"/>
            <a:ext cx="230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C3B8B"/>
                </a:solidFill>
              </a:rPr>
              <a:t>Логотип «Год семьи»</a:t>
            </a:r>
            <a:endParaRPr lang="ru-RU" b="1" dirty="0">
              <a:solidFill>
                <a:srgbClr val="DC3B8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70646" y="2892027"/>
            <a:ext cx="19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C3B8B"/>
                </a:solidFill>
              </a:rPr>
              <a:t>Логотип Кузбасса</a:t>
            </a:r>
            <a:endParaRPr lang="ru-RU" b="1" dirty="0">
              <a:solidFill>
                <a:srgbClr val="DC3B8B"/>
              </a:solidFill>
            </a:endParaRPr>
          </a:p>
        </p:txBody>
      </p:sp>
      <p:sp>
        <p:nvSpPr>
          <p:cNvPr id="3072" name="TextBox 3071"/>
          <p:cNvSpPr txBox="1"/>
          <p:nvPr/>
        </p:nvSpPr>
        <p:spPr>
          <a:xfrm>
            <a:off x="9920721" y="5333562"/>
            <a:ext cx="241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C3B8B"/>
                </a:solidFill>
              </a:rPr>
              <a:t>Информация об учреждении</a:t>
            </a:r>
            <a:endParaRPr lang="ru-RU" b="1" dirty="0">
              <a:solidFill>
                <a:srgbClr val="DC3B8B"/>
              </a:solidFill>
            </a:endParaRPr>
          </a:p>
        </p:txBody>
      </p:sp>
      <p:sp>
        <p:nvSpPr>
          <p:cNvPr id="3073" name="TextBox 3072"/>
          <p:cNvSpPr txBox="1"/>
          <p:nvPr/>
        </p:nvSpPr>
        <p:spPr>
          <a:xfrm>
            <a:off x="291062" y="3347720"/>
            <a:ext cx="112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DC3B8B"/>
                </a:solidFill>
              </a:rPr>
              <a:t>Гос</a:t>
            </a:r>
            <a:r>
              <a:rPr lang="ru-RU" b="1" dirty="0" smtClean="0">
                <a:solidFill>
                  <a:srgbClr val="DC3B8B"/>
                </a:solidFill>
              </a:rPr>
              <a:t> метка</a:t>
            </a:r>
            <a:endParaRPr lang="ru-RU" b="1" dirty="0">
              <a:solidFill>
                <a:srgbClr val="DC3B8B"/>
              </a:solidFill>
            </a:endParaRPr>
          </a:p>
        </p:txBody>
      </p:sp>
      <p:sp>
        <p:nvSpPr>
          <p:cNvPr id="3076" name="TextBox 3075"/>
          <p:cNvSpPr txBox="1"/>
          <p:nvPr/>
        </p:nvSpPr>
        <p:spPr>
          <a:xfrm>
            <a:off x="108786" y="4777374"/>
            <a:ext cx="219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C3B8B"/>
                </a:solidFill>
              </a:rPr>
              <a:t>Ссылки на </a:t>
            </a:r>
            <a:r>
              <a:rPr lang="ru-RU" b="1" dirty="0" err="1" smtClean="0">
                <a:solidFill>
                  <a:srgbClr val="DC3B8B"/>
                </a:solidFill>
              </a:rPr>
              <a:t>виджеты</a:t>
            </a:r>
            <a:endParaRPr lang="ru-RU" b="1" dirty="0">
              <a:solidFill>
                <a:srgbClr val="DC3B8B"/>
              </a:solidFill>
            </a:endParaRPr>
          </a:p>
        </p:txBody>
      </p:sp>
      <p:sp>
        <p:nvSpPr>
          <p:cNvPr id="3077" name="TextBox 3076"/>
          <p:cNvSpPr txBox="1"/>
          <p:nvPr/>
        </p:nvSpPr>
        <p:spPr>
          <a:xfrm>
            <a:off x="291061" y="577925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C3B8B"/>
                </a:solidFill>
              </a:rPr>
              <a:t>Адрес</a:t>
            </a:r>
            <a:endParaRPr lang="ru-RU" b="1" dirty="0">
              <a:solidFill>
                <a:srgbClr val="DC3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1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pic>
        <p:nvPicPr>
          <p:cNvPr id="16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49" y="0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63286"/>
            <a:ext cx="4769985" cy="6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2090057"/>
            <a:ext cx="4894789" cy="367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97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pic>
        <p:nvPicPr>
          <p:cNvPr id="16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49" y="0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724" y="1393834"/>
            <a:ext cx="3957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DC3B8B"/>
                </a:solidFill>
              </a:rPr>
              <a:t>Требования ЦУР:</a:t>
            </a:r>
            <a:endParaRPr lang="ru-RU" sz="4000" b="1" dirty="0">
              <a:solidFill>
                <a:srgbClr val="DC3B8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55663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5783BE"/>
                </a:solidFill>
              </a:rPr>
              <a:t>1)  10 историй в месяц в сообществе </a:t>
            </a:r>
            <a:r>
              <a:rPr lang="ru-RU" sz="2400" dirty="0" err="1">
                <a:solidFill>
                  <a:srgbClr val="5783BE"/>
                </a:solidFill>
              </a:rPr>
              <a:t>ВКонтакте</a:t>
            </a:r>
            <a:r>
              <a:rPr lang="ru-RU" sz="2400" dirty="0">
                <a:solidFill>
                  <a:srgbClr val="5783BE"/>
                </a:solidFill>
              </a:rPr>
              <a:t>, чтобы не исчезла «</a:t>
            </a:r>
            <a:r>
              <a:rPr lang="ru-RU" sz="2400" dirty="0" err="1">
                <a:solidFill>
                  <a:srgbClr val="5783BE"/>
                </a:solidFill>
              </a:rPr>
              <a:t>Госметка</a:t>
            </a:r>
            <a:r>
              <a:rPr lang="ru-RU" sz="2400" dirty="0">
                <a:solidFill>
                  <a:srgbClr val="5783BE"/>
                </a:solidFill>
              </a:rPr>
              <a:t>»</a:t>
            </a:r>
            <a:endParaRPr lang="ru-RU" sz="2400" dirty="0">
              <a:solidFill>
                <a:srgbClr val="5783BE"/>
              </a:solidFill>
            </a:endParaRPr>
          </a:p>
          <a:p>
            <a:r>
              <a:rPr lang="ru-RU" sz="2400" dirty="0">
                <a:solidFill>
                  <a:srgbClr val="5783BE"/>
                </a:solidFill>
              </a:rPr>
              <a:t>2) Минимум три поста в неделю</a:t>
            </a:r>
            <a:endParaRPr lang="ru-RU" sz="2400" dirty="0">
              <a:solidFill>
                <a:srgbClr val="5783BE"/>
              </a:solidFill>
            </a:endParaRPr>
          </a:p>
          <a:p>
            <a:r>
              <a:rPr lang="ru-RU" sz="2400" dirty="0">
                <a:solidFill>
                  <a:srgbClr val="5783BE"/>
                </a:solidFill>
              </a:rPr>
              <a:t>3) Держать коэффициент </a:t>
            </a:r>
            <a:r>
              <a:rPr lang="ru-RU" sz="2400" dirty="0" err="1">
                <a:solidFill>
                  <a:srgbClr val="5783BE"/>
                </a:solidFill>
              </a:rPr>
              <a:t>вовлечённости</a:t>
            </a:r>
            <a:r>
              <a:rPr lang="ru-RU" sz="2400" dirty="0">
                <a:solidFill>
                  <a:srgbClr val="5783BE"/>
                </a:solidFill>
              </a:rPr>
              <a:t> - на уровне ER(%) 3</a:t>
            </a:r>
            <a:endParaRPr lang="ru-RU" sz="2400" dirty="0">
              <a:solidFill>
                <a:srgbClr val="5783BE"/>
              </a:solidFill>
            </a:endParaRPr>
          </a:p>
          <a:p>
            <a:endParaRPr lang="ru-RU" sz="2400" dirty="0" smtClean="0">
              <a:solidFill>
                <a:srgbClr val="5783BE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5783BE"/>
                </a:solidFill>
              </a:rPr>
              <a:t>коэффициент </a:t>
            </a:r>
            <a:r>
              <a:rPr lang="ru-RU" sz="2800" b="1" dirty="0" err="1">
                <a:solidFill>
                  <a:srgbClr val="5783BE"/>
                </a:solidFill>
              </a:rPr>
              <a:t>вовлечённости</a:t>
            </a:r>
            <a:r>
              <a:rPr lang="ru-RU" sz="2800" b="1" dirty="0">
                <a:solidFill>
                  <a:srgbClr val="5783BE"/>
                </a:solidFill>
              </a:rPr>
              <a:t> (ER): (количество </a:t>
            </a:r>
            <a:r>
              <a:rPr lang="ru-RU" sz="2800" b="1" dirty="0" err="1">
                <a:solidFill>
                  <a:srgbClr val="5783BE"/>
                </a:solidFill>
              </a:rPr>
              <a:t>репостов</a:t>
            </a:r>
            <a:r>
              <a:rPr lang="ru-RU" sz="2800" b="1" dirty="0">
                <a:solidFill>
                  <a:srgbClr val="5783BE"/>
                </a:solidFill>
              </a:rPr>
              <a:t> + комментарии + лайки) : количество просмотров) х 100 % = коэффициент ЕR</a:t>
            </a:r>
            <a:endParaRPr lang="ru-RU" sz="2800" b="1" dirty="0">
              <a:solidFill>
                <a:srgbClr val="5783BE"/>
              </a:solidFill>
            </a:endParaRPr>
          </a:p>
          <a:p>
            <a:endParaRPr lang="ru-RU" sz="2400" dirty="0" smtClean="0">
              <a:solidFill>
                <a:srgbClr val="5783BE"/>
              </a:solidFill>
            </a:endParaRPr>
          </a:p>
          <a:p>
            <a:r>
              <a:rPr lang="ru-RU" sz="2400" dirty="0" smtClean="0">
                <a:solidFill>
                  <a:srgbClr val="5783BE"/>
                </a:solidFill>
              </a:rPr>
              <a:t>4</a:t>
            </a:r>
            <a:r>
              <a:rPr lang="ru-RU" sz="2400" dirty="0">
                <a:solidFill>
                  <a:srgbClr val="5783BE"/>
                </a:solidFill>
              </a:rPr>
              <a:t>) Оформленные </a:t>
            </a:r>
            <a:r>
              <a:rPr lang="ru-RU" sz="2400" dirty="0" err="1">
                <a:solidFill>
                  <a:srgbClr val="5783BE"/>
                </a:solidFill>
              </a:rPr>
              <a:t>виджеты</a:t>
            </a:r>
            <a:r>
              <a:rPr lang="ru-RU" sz="2400" dirty="0">
                <a:solidFill>
                  <a:srgbClr val="5783BE"/>
                </a:solidFill>
              </a:rPr>
              <a:t> ПОС</a:t>
            </a:r>
            <a:endParaRPr lang="ru-RU" sz="2400" dirty="0">
              <a:solidFill>
                <a:srgbClr val="5783BE"/>
              </a:solidFill>
            </a:endParaRPr>
          </a:p>
          <a:p>
            <a:r>
              <a:rPr lang="ru-RU" sz="2400" dirty="0">
                <a:solidFill>
                  <a:srgbClr val="5783BE"/>
                </a:solidFill>
              </a:rPr>
              <a:t>5) Придерживаться единой стилистики постов (использовать </a:t>
            </a:r>
            <a:r>
              <a:rPr lang="ru-RU" sz="2400" dirty="0" err="1">
                <a:solidFill>
                  <a:srgbClr val="5783BE"/>
                </a:solidFill>
              </a:rPr>
              <a:t>брендбук</a:t>
            </a:r>
            <a:r>
              <a:rPr lang="ru-RU" sz="2400" dirty="0">
                <a:solidFill>
                  <a:srgbClr val="5783BE"/>
                </a:solidFill>
              </a:rPr>
              <a:t> вашей организации)</a:t>
            </a:r>
            <a:endParaRPr lang="ru-RU" sz="2400" dirty="0">
              <a:solidFill>
                <a:srgbClr val="5783BE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775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pic>
        <p:nvPicPr>
          <p:cNvPr id="16" name="Picture 2" descr="https://sun4-18.userapi.com/impg/aWNL1abBQyC6j4yQ9hO6TbDvpMeEqdLD7d2yQQ/rvFqjNeVzn4.jpg?size=2560x1440&amp;quality=95&amp;sign=d362768c0393db825ad4f6b6c214ce5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49" y="0"/>
            <a:ext cx="2874951" cy="16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743"/>
            <a:ext cx="5990144" cy="435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19" y="1774371"/>
            <a:ext cx="6357281" cy="46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0860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076BDEE-D0AD-5B97-DE5D-6E4737641EB2}"/>
              </a:ext>
            </a:extLst>
          </p:cNvPr>
          <p:cNvGrpSpPr/>
          <p:nvPr/>
        </p:nvGrpSpPr>
        <p:grpSpPr>
          <a:xfrm>
            <a:off x="517361" y="312989"/>
            <a:ext cx="3176185" cy="549632"/>
            <a:chOff x="517361" y="312989"/>
            <a:chExt cx="3176185" cy="549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02A1391-858A-B6E9-8CCB-2A4286D9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90" y="330921"/>
              <a:ext cx="444759" cy="513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2F84B33-F9B1-EE97-7B6C-A5D5440E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1" y="330921"/>
              <a:ext cx="732727" cy="5137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749867A-EBB3-1901-6EBD-6D4F4532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451" y="312989"/>
              <a:ext cx="1394095" cy="549632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57D0B5-2D26-2759-8864-8716BAF357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62" t="13418" r="24602"/>
          <a:stretch>
            <a:fillRect/>
          </a:stretch>
        </p:blipFill>
        <p:spPr>
          <a:xfrm>
            <a:off x="9015729" y="4562668"/>
            <a:ext cx="3176271" cy="22953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87E259-D23E-9BC5-7C54-179DEF307C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195"/>
          <a:stretch>
            <a:fillRect/>
          </a:stretch>
        </p:blipFill>
        <p:spPr>
          <a:xfrm>
            <a:off x="9015729" y="0"/>
            <a:ext cx="3176271" cy="230561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C92269E-A774-75BD-B202-AF255321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r="3695" b="10569"/>
          <a:stretch>
            <a:fillRect/>
          </a:stretch>
        </p:blipFill>
        <p:spPr bwMode="auto">
          <a:xfrm>
            <a:off x="9015729" y="2305618"/>
            <a:ext cx="3176271" cy="23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568062B-4D86-E93B-026A-5AF583B54217}"/>
              </a:ext>
            </a:extLst>
          </p:cNvPr>
          <p:cNvSpPr/>
          <p:nvPr/>
        </p:nvSpPr>
        <p:spPr>
          <a:xfrm>
            <a:off x="9015728" y="0"/>
            <a:ext cx="3176271" cy="6858000"/>
          </a:xfrm>
          <a:prstGeom prst="rect">
            <a:avLst/>
          </a:prstGeom>
          <a:solidFill>
            <a:srgbClr val="5783BE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F58B49-6367-9327-5BE2-241149BB665B}"/>
              </a:ext>
            </a:extLst>
          </p:cNvPr>
          <p:cNvSpPr txBox="1"/>
          <p:nvPr/>
        </p:nvSpPr>
        <p:spPr>
          <a:xfrm>
            <a:off x="4793138" y="4536624"/>
            <a:ext cx="364409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800" b="1" dirty="0">
                <a:solidFill>
                  <a:srgbClr val="DD671F"/>
                </a:solidFill>
                <a:latin typeface="Century Gothic" panose="020B0502020202020204" pitchFamily="34" charset="0"/>
              </a:rPr>
              <a:t>125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89FF7F-3C11-310C-504F-B888A9F4F09C}"/>
              </a:ext>
            </a:extLst>
          </p:cNvPr>
          <p:cNvSpPr txBox="1"/>
          <p:nvPr/>
        </p:nvSpPr>
        <p:spPr>
          <a:xfrm>
            <a:off x="204295" y="4145553"/>
            <a:ext cx="7123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5783BE"/>
                </a:solidFill>
                <a:latin typeface="Century Gothic" panose="020B0502020202020204" pitchFamily="34" charset="0"/>
              </a:rPr>
              <a:t>АКТИВИСТОВ ДЕТСКИХ </a:t>
            </a:r>
          </a:p>
          <a:p>
            <a:r>
              <a:rPr lang="ru-RU" sz="3600" b="1" dirty="0">
                <a:solidFill>
                  <a:srgbClr val="5783BE"/>
                </a:solidFill>
                <a:latin typeface="Century Gothic" panose="020B0502020202020204" pitchFamily="34" charset="0"/>
              </a:rPr>
              <a:t>МЕДИАЦЕНТРОВ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CB05AB-A9C4-B4B9-BC4A-0B5D3E6A3162}"/>
              </a:ext>
            </a:extLst>
          </p:cNvPr>
          <p:cNvSpPr txBox="1"/>
          <p:nvPr/>
        </p:nvSpPr>
        <p:spPr>
          <a:xfrm>
            <a:off x="4102623" y="1979087"/>
            <a:ext cx="502512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rgbClr val="DD671F"/>
                </a:solidFill>
                <a:latin typeface="Century Gothic" panose="020B0502020202020204" pitchFamily="34" charset="0"/>
              </a:rPr>
              <a:t>4 127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632B114-381A-7CE5-28C2-1F543CE85821}"/>
              </a:ext>
            </a:extLst>
          </p:cNvPr>
          <p:cNvSpPr txBox="1"/>
          <p:nvPr/>
        </p:nvSpPr>
        <p:spPr>
          <a:xfrm>
            <a:off x="204295" y="1213380"/>
            <a:ext cx="8513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5783BE"/>
                </a:solidFill>
                <a:latin typeface="Century Gothic" panose="020B0502020202020204" pitchFamily="34" charset="0"/>
              </a:rPr>
              <a:t>КОЛИЧЕСТВО ЮНЫХ ЖУРНАЛИСТОВ</a:t>
            </a:r>
          </a:p>
        </p:txBody>
      </p:sp>
    </p:spTree>
    <p:extLst>
      <p:ext uri="{BB962C8B-B14F-4D97-AF65-F5344CB8AC3E}">
        <p14:creationId xmlns:p14="http://schemas.microsoft.com/office/powerpoint/2010/main" val="26306528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440</Words>
  <Application>Microsoft Office PowerPoint</Application>
  <PresentationFormat>Произвольный</PresentationFormat>
  <Paragraphs>132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 Бастрыгина</dc:creator>
  <cp:lastModifiedBy>Education ADM</cp:lastModifiedBy>
  <cp:revision>53</cp:revision>
  <dcterms:created xsi:type="dcterms:W3CDTF">2024-07-10T02:34:48Z</dcterms:created>
  <dcterms:modified xsi:type="dcterms:W3CDTF">2024-08-26T09:12:09Z</dcterms:modified>
</cp:coreProperties>
</file>